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75123" y="1633473"/>
            <a:ext cx="284162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62125" y="0"/>
            <a:ext cx="10429875" cy="63742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7603" y="1001344"/>
            <a:ext cx="5332730" cy="12061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63774" y="3278885"/>
            <a:ext cx="6664451" cy="2618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28178" y="4497451"/>
            <a:ext cx="5435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5" dirty="0">
                <a:solidFill>
                  <a:srgbClr val="FF0000"/>
                </a:solidFill>
                <a:latin typeface="Verdana"/>
                <a:cs typeface="Verdana"/>
              </a:rPr>
              <a:t>#2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2176" y="4986654"/>
            <a:ext cx="565404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solidFill>
                  <a:srgbClr val="FFFFFF"/>
                </a:solidFill>
              </a:rPr>
              <a:t>BAHASA</a:t>
            </a:r>
            <a:r>
              <a:rPr sz="2800" spc="-145" dirty="0">
                <a:solidFill>
                  <a:srgbClr val="FFFFFF"/>
                </a:solidFill>
              </a:rPr>
              <a:t> </a:t>
            </a:r>
            <a:r>
              <a:rPr sz="2800" spc="-45" dirty="0">
                <a:solidFill>
                  <a:srgbClr val="FFFFFF"/>
                </a:solidFill>
              </a:rPr>
              <a:t>BADAN</a:t>
            </a:r>
            <a:r>
              <a:rPr sz="2800" spc="-160" dirty="0">
                <a:solidFill>
                  <a:srgbClr val="FFFFFF"/>
                </a:solidFill>
              </a:rPr>
              <a:t> </a:t>
            </a:r>
            <a:r>
              <a:rPr sz="2800" spc="-345" dirty="0">
                <a:solidFill>
                  <a:srgbClr val="FFFFFF"/>
                </a:solidFill>
              </a:rPr>
              <a:t>TERTENTU</a:t>
            </a:r>
            <a:r>
              <a:rPr sz="2800" spc="-160" dirty="0">
                <a:solidFill>
                  <a:srgbClr val="FFFFFF"/>
                </a:solidFill>
              </a:rPr>
              <a:t> </a:t>
            </a:r>
            <a:r>
              <a:rPr sz="2800" spc="-135" dirty="0">
                <a:solidFill>
                  <a:srgbClr val="FFFFFF"/>
                </a:solidFill>
              </a:rPr>
              <a:t>BOLEH </a:t>
            </a:r>
            <a:r>
              <a:rPr sz="2800" spc="-100" dirty="0">
                <a:solidFill>
                  <a:srgbClr val="FFFFFF"/>
                </a:solidFill>
              </a:rPr>
              <a:t>MEMBUATKAN</a:t>
            </a:r>
            <a:r>
              <a:rPr sz="2800" spc="-160" dirty="0">
                <a:solidFill>
                  <a:srgbClr val="FFFFFF"/>
                </a:solidFill>
              </a:rPr>
              <a:t> </a:t>
            </a:r>
            <a:r>
              <a:rPr sz="2800" spc="60" dirty="0">
                <a:solidFill>
                  <a:srgbClr val="FFFFFF"/>
                </a:solidFill>
              </a:rPr>
              <a:t>ORANG</a:t>
            </a:r>
            <a:r>
              <a:rPr sz="2800" spc="-165" dirty="0">
                <a:solidFill>
                  <a:srgbClr val="FFFFFF"/>
                </a:solidFill>
              </a:rPr>
              <a:t> </a:t>
            </a:r>
            <a:r>
              <a:rPr sz="2800" spc="-20" dirty="0">
                <a:solidFill>
                  <a:srgbClr val="FFFFFF"/>
                </a:solidFill>
              </a:rPr>
              <a:t>LAIN </a:t>
            </a:r>
            <a:r>
              <a:rPr sz="2800" spc="-85" dirty="0">
                <a:solidFill>
                  <a:srgbClr val="FFFFFF"/>
                </a:solidFill>
              </a:rPr>
              <a:t>HORMAT</a:t>
            </a:r>
            <a:r>
              <a:rPr sz="2800" spc="-95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PADA</a:t>
            </a:r>
            <a:r>
              <a:rPr sz="2800" spc="-80" dirty="0">
                <a:solidFill>
                  <a:srgbClr val="FFFFFF"/>
                </a:solidFill>
              </a:rPr>
              <a:t> </a:t>
            </a:r>
            <a:r>
              <a:rPr sz="2800" spc="-335" dirty="0">
                <a:solidFill>
                  <a:srgbClr val="FFFFFF"/>
                </a:solidFill>
              </a:rPr>
              <a:t>KITA</a:t>
            </a:r>
            <a:endParaRPr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28178" y="4497451"/>
            <a:ext cx="5435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5" dirty="0">
                <a:solidFill>
                  <a:srgbClr val="FF0000"/>
                </a:solidFill>
                <a:latin typeface="Verdana"/>
                <a:cs typeface="Verdana"/>
              </a:rPr>
              <a:t>#3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24447" y="4986654"/>
            <a:ext cx="43522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57935" marR="5080" indent="-1245870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solidFill>
                  <a:srgbClr val="FFFFFF"/>
                </a:solidFill>
              </a:rPr>
              <a:t>BAHASA</a:t>
            </a:r>
            <a:r>
              <a:rPr sz="2800" spc="-145" dirty="0">
                <a:solidFill>
                  <a:srgbClr val="FFFFFF"/>
                </a:solidFill>
              </a:rPr>
              <a:t> </a:t>
            </a:r>
            <a:r>
              <a:rPr sz="2800" spc="-45" dirty="0">
                <a:solidFill>
                  <a:srgbClr val="FFFFFF"/>
                </a:solidFill>
              </a:rPr>
              <a:t>BADAN</a:t>
            </a:r>
            <a:r>
              <a:rPr sz="2800" spc="-160" dirty="0">
                <a:solidFill>
                  <a:srgbClr val="FFFFFF"/>
                </a:solidFill>
              </a:rPr>
              <a:t> </a:t>
            </a:r>
            <a:r>
              <a:rPr sz="2800" spc="-345" dirty="0">
                <a:solidFill>
                  <a:srgbClr val="FFFFFF"/>
                </a:solidFill>
              </a:rPr>
              <a:t>BERSIFAT </a:t>
            </a:r>
            <a:r>
              <a:rPr sz="2800" spc="-114" dirty="0">
                <a:solidFill>
                  <a:srgbClr val="FFFFFF"/>
                </a:solidFill>
              </a:rPr>
              <a:t>UNIVERSAL</a:t>
            </a:r>
            <a:endParaRPr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28178" y="4497451"/>
            <a:ext cx="5435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5" dirty="0">
                <a:solidFill>
                  <a:srgbClr val="FF0000"/>
                </a:solidFill>
                <a:latin typeface="Verdana"/>
                <a:cs typeface="Verdana"/>
              </a:rPr>
              <a:t>#4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62903" y="4986654"/>
            <a:ext cx="46710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50" dirty="0">
                <a:solidFill>
                  <a:srgbClr val="FFFFFF"/>
                </a:solidFill>
              </a:rPr>
              <a:t>SESEORANG</a:t>
            </a:r>
            <a:r>
              <a:rPr sz="2800" spc="-130" dirty="0">
                <a:solidFill>
                  <a:srgbClr val="FFFFFF"/>
                </a:solidFill>
              </a:rPr>
              <a:t> </a:t>
            </a:r>
            <a:r>
              <a:rPr sz="2800" spc="75" dirty="0">
                <a:solidFill>
                  <a:srgbClr val="FFFFFF"/>
                </a:solidFill>
              </a:rPr>
              <a:t>YANG</a:t>
            </a:r>
            <a:r>
              <a:rPr sz="2800" spc="-180" dirty="0">
                <a:solidFill>
                  <a:srgbClr val="FFFFFF"/>
                </a:solidFill>
              </a:rPr>
              <a:t> </a:t>
            </a:r>
            <a:r>
              <a:rPr sz="2800" spc="-150" dirty="0">
                <a:solidFill>
                  <a:srgbClr val="FFFFFF"/>
                </a:solidFill>
              </a:rPr>
              <a:t>MENIPU </a:t>
            </a:r>
            <a:r>
              <a:rPr sz="2800" spc="-270" dirty="0">
                <a:solidFill>
                  <a:srgbClr val="FFFFFF"/>
                </a:solidFill>
              </a:rPr>
              <a:t>TIDAK</a:t>
            </a:r>
            <a:r>
              <a:rPr sz="2800" spc="-190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AKAN</a:t>
            </a:r>
            <a:r>
              <a:rPr sz="2800" spc="-185" dirty="0">
                <a:solidFill>
                  <a:srgbClr val="FFFFFF"/>
                </a:solidFill>
              </a:rPr>
              <a:t> </a:t>
            </a:r>
            <a:r>
              <a:rPr sz="2800" spc="-45" dirty="0">
                <a:solidFill>
                  <a:srgbClr val="FFFFFF"/>
                </a:solidFill>
              </a:rPr>
              <a:t>MEMBERI</a:t>
            </a:r>
            <a:endParaRPr sz="2800"/>
          </a:p>
          <a:p>
            <a:pPr marL="3175" algn="ctr">
              <a:lnSpc>
                <a:spcPct val="100000"/>
              </a:lnSpc>
            </a:pPr>
            <a:r>
              <a:rPr sz="2800" spc="-250" dirty="0">
                <a:solidFill>
                  <a:srgbClr val="FFFFFF"/>
                </a:solidFill>
              </a:rPr>
              <a:t>EYE-</a:t>
            </a:r>
            <a:r>
              <a:rPr sz="2800" spc="-10" dirty="0">
                <a:solidFill>
                  <a:srgbClr val="FFFFFF"/>
                </a:solidFill>
              </a:rPr>
              <a:t>CONTACT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58353" y="4497451"/>
            <a:ext cx="5435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5" dirty="0">
                <a:solidFill>
                  <a:srgbClr val="FF0000"/>
                </a:solidFill>
                <a:latin typeface="Verdana"/>
                <a:cs typeface="Verdana"/>
              </a:rPr>
              <a:t>#5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86527" y="4986654"/>
            <a:ext cx="588835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95"/>
              </a:spcBef>
            </a:pPr>
            <a:r>
              <a:rPr sz="2800" spc="-155" dirty="0">
                <a:solidFill>
                  <a:srgbClr val="FFFFFF"/>
                </a:solidFill>
              </a:rPr>
              <a:t>SENYUM</a:t>
            </a:r>
            <a:r>
              <a:rPr sz="2800" spc="-175" dirty="0">
                <a:solidFill>
                  <a:srgbClr val="FFFFFF"/>
                </a:solidFill>
              </a:rPr>
              <a:t> </a:t>
            </a:r>
            <a:r>
              <a:rPr sz="2800" spc="-85" dirty="0">
                <a:solidFill>
                  <a:srgbClr val="FFFFFF"/>
                </a:solidFill>
              </a:rPr>
              <a:t>KEPADA</a:t>
            </a:r>
            <a:r>
              <a:rPr sz="2800" spc="-145" dirty="0">
                <a:solidFill>
                  <a:srgbClr val="FFFFFF"/>
                </a:solidFill>
              </a:rPr>
              <a:t> </a:t>
            </a:r>
            <a:r>
              <a:rPr sz="2800" spc="-150" dirty="0">
                <a:solidFill>
                  <a:srgbClr val="FFFFFF"/>
                </a:solidFill>
              </a:rPr>
              <a:t>SEMUA</a:t>
            </a:r>
            <a:r>
              <a:rPr sz="2800" spc="-145" dirty="0">
                <a:solidFill>
                  <a:srgbClr val="FFFFFF"/>
                </a:solidFill>
              </a:rPr>
              <a:t> </a:t>
            </a:r>
            <a:r>
              <a:rPr sz="2800" spc="45" dirty="0">
                <a:solidFill>
                  <a:srgbClr val="FFFFFF"/>
                </a:solidFill>
              </a:rPr>
              <a:t>ORANG </a:t>
            </a:r>
            <a:r>
              <a:rPr sz="2800" spc="-10" dirty="0">
                <a:solidFill>
                  <a:srgbClr val="FFFFFF"/>
                </a:solidFill>
              </a:rPr>
              <a:t>AKAN</a:t>
            </a:r>
            <a:r>
              <a:rPr sz="2800" spc="-185" dirty="0">
                <a:solidFill>
                  <a:srgbClr val="FFFFFF"/>
                </a:solidFill>
              </a:rPr>
              <a:t> </a:t>
            </a:r>
            <a:r>
              <a:rPr sz="2800" spc="-100" dirty="0">
                <a:solidFill>
                  <a:srgbClr val="FFFFFF"/>
                </a:solidFill>
              </a:rPr>
              <a:t>MEMBUATKAN</a:t>
            </a:r>
            <a:r>
              <a:rPr sz="2800" spc="-170" dirty="0">
                <a:solidFill>
                  <a:srgbClr val="FFFFFF"/>
                </a:solidFill>
              </a:rPr>
              <a:t> </a:t>
            </a:r>
            <a:r>
              <a:rPr sz="2800" spc="60" dirty="0">
                <a:solidFill>
                  <a:srgbClr val="FFFFFF"/>
                </a:solidFill>
              </a:rPr>
              <a:t>ORANG</a:t>
            </a:r>
            <a:r>
              <a:rPr sz="2800" spc="-180" dirty="0">
                <a:solidFill>
                  <a:srgbClr val="FFFFFF"/>
                </a:solidFill>
              </a:rPr>
              <a:t> </a:t>
            </a:r>
            <a:r>
              <a:rPr sz="2800" spc="-150" dirty="0">
                <a:solidFill>
                  <a:srgbClr val="FFFFFF"/>
                </a:solidFill>
              </a:rPr>
              <a:t>LAIN </a:t>
            </a:r>
            <a:r>
              <a:rPr sz="2800" spc="-90" dirty="0">
                <a:solidFill>
                  <a:srgbClr val="FFFFFF"/>
                </a:solidFill>
              </a:rPr>
              <a:t>MENGHORMATI</a:t>
            </a:r>
            <a:r>
              <a:rPr sz="2800" spc="-70" dirty="0">
                <a:solidFill>
                  <a:srgbClr val="FFFFFF"/>
                </a:solidFill>
              </a:rPr>
              <a:t> </a:t>
            </a:r>
            <a:r>
              <a:rPr sz="2800" spc="-325" dirty="0">
                <a:solidFill>
                  <a:srgbClr val="FFFFFF"/>
                </a:solidFill>
              </a:rPr>
              <a:t>KITA</a:t>
            </a:r>
            <a:endParaRPr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2125" y="0"/>
            <a:ext cx="10429875" cy="63742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85264" y="1094816"/>
            <a:ext cx="8038465" cy="4567555"/>
          </a:xfrm>
          <a:prstGeom prst="rect">
            <a:avLst/>
          </a:prstGeom>
        </p:spPr>
        <p:txBody>
          <a:bodyPr vert="horz" wrap="square" lIns="0" tIns="240665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1895"/>
              </a:spcBef>
            </a:pPr>
            <a:r>
              <a:rPr sz="3600" b="1" i="1" dirty="0">
                <a:solidFill>
                  <a:srgbClr val="C00000"/>
                </a:solidFill>
                <a:latin typeface="Calibri"/>
                <a:cs typeface="Calibri"/>
              </a:rPr>
              <a:t>BINA</a:t>
            </a:r>
            <a:r>
              <a:rPr sz="3600" b="1" i="1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0" b="1" i="1" spc="-10" dirty="0">
                <a:solidFill>
                  <a:srgbClr val="C00000"/>
                </a:solidFill>
                <a:latin typeface="Calibri"/>
                <a:cs typeface="Calibri"/>
              </a:rPr>
              <a:t>RAPPORT</a:t>
            </a:r>
            <a:endParaRPr sz="3600">
              <a:latin typeface="Calibri"/>
              <a:cs typeface="Calibri"/>
            </a:endParaRPr>
          </a:p>
          <a:p>
            <a:pPr marL="12065" marR="5080" algn="ctr">
              <a:lnSpc>
                <a:spcPct val="100400"/>
              </a:lnSpc>
              <a:spcBef>
                <a:spcPts val="1785"/>
              </a:spcBef>
            </a:pPr>
            <a:r>
              <a:rPr sz="3600" i="1" dirty="0">
                <a:latin typeface="Calibri"/>
                <a:cs typeface="Calibri"/>
              </a:rPr>
              <a:t>Membina</a:t>
            </a:r>
            <a:r>
              <a:rPr sz="3600" i="1" spc="-4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hubungan</a:t>
            </a:r>
            <a:r>
              <a:rPr sz="3600" i="1" spc="-2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harmoni</a:t>
            </a:r>
            <a:r>
              <a:rPr sz="3600" i="1" spc="-5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di</a:t>
            </a:r>
            <a:r>
              <a:rPr sz="3600" i="1" spc="-5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antara</a:t>
            </a:r>
            <a:r>
              <a:rPr sz="3600" i="1" spc="-45" dirty="0">
                <a:latin typeface="Calibri"/>
                <a:cs typeface="Calibri"/>
              </a:rPr>
              <a:t> </a:t>
            </a:r>
            <a:r>
              <a:rPr sz="3600" i="1" spc="-20" dirty="0">
                <a:latin typeface="Calibri"/>
                <a:cs typeface="Calibri"/>
              </a:rPr>
              <a:t>kita </a:t>
            </a:r>
            <a:r>
              <a:rPr sz="3600" i="1" dirty="0">
                <a:latin typeface="Calibri"/>
                <a:cs typeface="Calibri"/>
              </a:rPr>
              <a:t>bersama</a:t>
            </a:r>
            <a:r>
              <a:rPr sz="3600" i="1" spc="-13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seseorang</a:t>
            </a:r>
            <a:r>
              <a:rPr sz="3600" i="1" spc="-11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untuk</a:t>
            </a:r>
            <a:r>
              <a:rPr sz="3600" i="1" spc="-145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mewujudkan kepercayaan.</a:t>
            </a:r>
            <a:endParaRPr sz="3600">
              <a:latin typeface="Calibri"/>
              <a:cs typeface="Calibri"/>
            </a:endParaRPr>
          </a:p>
          <a:p>
            <a:pPr marL="697230" marR="487680" indent="-635" algn="ctr">
              <a:lnSpc>
                <a:spcPct val="100400"/>
              </a:lnSpc>
              <a:spcBef>
                <a:spcPts val="1830"/>
              </a:spcBef>
            </a:pPr>
            <a:r>
              <a:rPr sz="3600" i="1" dirty="0">
                <a:latin typeface="Calibri"/>
                <a:cs typeface="Calibri"/>
              </a:rPr>
              <a:t>Bagaimana</a:t>
            </a:r>
            <a:r>
              <a:rPr sz="3600" i="1" spc="-4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manusia</a:t>
            </a:r>
            <a:r>
              <a:rPr sz="3600" i="1" spc="-30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berinteraksi, mengenalpasti</a:t>
            </a:r>
            <a:r>
              <a:rPr sz="3600" i="1" spc="-7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perasaan</a:t>
            </a:r>
            <a:r>
              <a:rPr sz="3600" i="1" spc="-9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&amp;</a:t>
            </a:r>
            <a:r>
              <a:rPr sz="3600" i="1" spc="-114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membina </a:t>
            </a:r>
            <a:r>
              <a:rPr sz="3600" i="1" spc="-20" dirty="0">
                <a:latin typeface="Calibri"/>
                <a:cs typeface="Calibri"/>
              </a:rPr>
              <a:t>komunikasi</a:t>
            </a:r>
            <a:r>
              <a:rPr sz="3600" i="1" spc="-6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2</a:t>
            </a:r>
            <a:r>
              <a:rPr sz="3600" i="1" spc="-65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hala.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9372" y="5047488"/>
              <a:ext cx="3998214" cy="12291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751" y="3127248"/>
              <a:ext cx="4764786" cy="122910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063746" y="3278885"/>
            <a:ext cx="4069079" cy="2618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spc="-50" dirty="0">
                <a:latin typeface="Verdana"/>
                <a:cs typeface="Verdana"/>
              </a:rPr>
              <a:t>KEPERCAYAAN</a:t>
            </a:r>
            <a:endParaRPr sz="4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05"/>
              </a:spcBef>
            </a:pPr>
            <a:endParaRPr sz="4400">
              <a:latin typeface="Verdana"/>
              <a:cs typeface="Verdana"/>
            </a:endParaRPr>
          </a:p>
          <a:p>
            <a:pPr marL="10160" algn="ctr">
              <a:lnSpc>
                <a:spcPct val="100000"/>
              </a:lnSpc>
            </a:pPr>
            <a:r>
              <a:rPr sz="4400" spc="-10" dirty="0">
                <a:latin typeface="Verdana"/>
                <a:cs typeface="Verdana"/>
              </a:rPr>
              <a:t>KERJASAMA</a:t>
            </a:r>
            <a:endParaRPr sz="4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1040" y="1231391"/>
            <a:ext cx="3204210" cy="122910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5529" rIns="0" bIns="0" rtlCol="0">
            <a:spAutoFit/>
          </a:bodyPr>
          <a:lstStyle/>
          <a:p>
            <a:pPr marL="1428750">
              <a:lnSpc>
                <a:spcPct val="100000"/>
              </a:lnSpc>
              <a:spcBef>
                <a:spcPts val="105"/>
              </a:spcBef>
            </a:pPr>
            <a:r>
              <a:rPr spc="-155" dirty="0"/>
              <a:t>RAPPORT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588380" y="2182241"/>
            <a:ext cx="1019810" cy="2999740"/>
            <a:chOff x="5588380" y="2182241"/>
            <a:chExt cx="1019810" cy="29997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1555" y="2185416"/>
              <a:ext cx="1008888" cy="10317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91555" y="2185416"/>
              <a:ext cx="1009015" cy="1031875"/>
            </a:xfrm>
            <a:custGeom>
              <a:avLst/>
              <a:gdLst/>
              <a:ahLst/>
              <a:cxnLst/>
              <a:rect l="l" t="t" r="r" b="b"/>
              <a:pathLst>
                <a:path w="1009015" h="1031875">
                  <a:moveTo>
                    <a:pt x="0" y="527304"/>
                  </a:moveTo>
                  <a:lnTo>
                    <a:pt x="252222" y="527304"/>
                  </a:lnTo>
                  <a:lnTo>
                    <a:pt x="252222" y="0"/>
                  </a:lnTo>
                  <a:lnTo>
                    <a:pt x="756666" y="0"/>
                  </a:lnTo>
                  <a:lnTo>
                    <a:pt x="756666" y="527304"/>
                  </a:lnTo>
                  <a:lnTo>
                    <a:pt x="1008888" y="527304"/>
                  </a:lnTo>
                  <a:lnTo>
                    <a:pt x="504444" y="1031748"/>
                  </a:lnTo>
                  <a:lnTo>
                    <a:pt x="0" y="527304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7651" y="4148327"/>
              <a:ext cx="1007364" cy="10302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7651" y="4148327"/>
              <a:ext cx="1007744" cy="1030605"/>
            </a:xfrm>
            <a:custGeom>
              <a:avLst/>
              <a:gdLst/>
              <a:ahLst/>
              <a:cxnLst/>
              <a:rect l="l" t="t" r="r" b="b"/>
              <a:pathLst>
                <a:path w="1007745" h="1030604">
                  <a:moveTo>
                    <a:pt x="0" y="526542"/>
                  </a:moveTo>
                  <a:lnTo>
                    <a:pt x="251840" y="526542"/>
                  </a:lnTo>
                  <a:lnTo>
                    <a:pt x="251840" y="0"/>
                  </a:lnTo>
                  <a:lnTo>
                    <a:pt x="755523" y="0"/>
                  </a:lnTo>
                  <a:lnTo>
                    <a:pt x="755523" y="526542"/>
                  </a:lnTo>
                  <a:lnTo>
                    <a:pt x="1007364" y="526542"/>
                  </a:lnTo>
                  <a:lnTo>
                    <a:pt x="503682" y="1030224"/>
                  </a:lnTo>
                  <a:lnTo>
                    <a:pt x="0" y="526542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0"/>
              <a:ext cx="10429875" cy="6374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5180" y="3203448"/>
              <a:ext cx="5439918" cy="18310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5163" y="2551176"/>
              <a:ext cx="7203186" cy="10096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26563" y="2574607"/>
            <a:ext cx="6630670" cy="185864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9"/>
              </a:spcBef>
            </a:pPr>
            <a:r>
              <a:rPr sz="3600" spc="-90" dirty="0">
                <a:latin typeface="Arial MT"/>
                <a:cs typeface="Arial MT"/>
              </a:rPr>
              <a:t>APA</a:t>
            </a:r>
            <a:r>
              <a:rPr sz="3600" spc="-270" dirty="0">
                <a:latin typeface="Arial MT"/>
                <a:cs typeface="Arial MT"/>
              </a:rPr>
              <a:t> </a:t>
            </a:r>
            <a:r>
              <a:rPr sz="3600" spc="-10" dirty="0">
                <a:latin typeface="Arial MT"/>
                <a:cs typeface="Arial MT"/>
              </a:rPr>
              <a:t>YANG</a:t>
            </a:r>
            <a:r>
              <a:rPr sz="3600" spc="-140" dirty="0">
                <a:latin typeface="Arial MT"/>
                <a:cs typeface="Arial MT"/>
              </a:rPr>
              <a:t> </a:t>
            </a:r>
            <a:r>
              <a:rPr sz="3600" dirty="0">
                <a:latin typeface="Arial MT"/>
                <a:cs typeface="Arial MT"/>
              </a:rPr>
              <a:t>PERLU</a:t>
            </a:r>
            <a:r>
              <a:rPr sz="3600" spc="-250" dirty="0">
                <a:latin typeface="Arial MT"/>
                <a:cs typeface="Arial MT"/>
              </a:rPr>
              <a:t> </a:t>
            </a:r>
            <a:r>
              <a:rPr sz="3600" dirty="0">
                <a:latin typeface="Arial MT"/>
                <a:cs typeface="Arial MT"/>
              </a:rPr>
              <a:t>ADA</a:t>
            </a:r>
            <a:r>
              <a:rPr sz="3600" spc="-250" dirty="0">
                <a:latin typeface="Arial MT"/>
                <a:cs typeface="Arial MT"/>
              </a:rPr>
              <a:t> </a:t>
            </a:r>
            <a:r>
              <a:rPr sz="3600" spc="-10" dirty="0">
                <a:latin typeface="Arial MT"/>
                <a:cs typeface="Arial MT"/>
              </a:rPr>
              <a:t>DALAM</a:t>
            </a:r>
            <a:endParaRPr sz="3600">
              <a:latin typeface="Arial MT"/>
              <a:cs typeface="Arial MT"/>
            </a:endParaRPr>
          </a:p>
          <a:p>
            <a:pPr marL="1270" algn="ctr">
              <a:lnSpc>
                <a:spcPct val="100000"/>
              </a:lnSpc>
              <a:spcBef>
                <a:spcPts val="1425"/>
              </a:spcBef>
            </a:pPr>
            <a:r>
              <a:rPr sz="6600" b="1" dirty="0">
                <a:solidFill>
                  <a:srgbClr val="C00000"/>
                </a:solidFill>
                <a:latin typeface="Calibri"/>
                <a:cs typeface="Calibri"/>
              </a:rPr>
              <a:t>Bina</a:t>
            </a:r>
            <a:r>
              <a:rPr sz="6600" b="1" spc="-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600" b="1" spc="-10" dirty="0">
                <a:solidFill>
                  <a:srgbClr val="C00000"/>
                </a:solidFill>
                <a:latin typeface="Calibri"/>
                <a:cs typeface="Calibri"/>
              </a:rPr>
              <a:t>rapport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5040" y="5047488"/>
              <a:ext cx="2288286" cy="12291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7139" y="5047488"/>
              <a:ext cx="912113" cy="12291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3067" y="5047488"/>
              <a:ext cx="6038849" cy="1229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1383" y="3127248"/>
              <a:ext cx="6843522" cy="122910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58542" y="3278885"/>
            <a:ext cx="7087870" cy="2618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105"/>
              </a:spcBef>
            </a:pPr>
            <a:r>
              <a:rPr sz="4400" spc="-150" dirty="0">
                <a:latin typeface="Verdana"/>
                <a:cs typeface="Verdana"/>
              </a:rPr>
              <a:t>CARI</a:t>
            </a:r>
            <a:r>
              <a:rPr sz="4400" spc="-330" dirty="0">
                <a:latin typeface="Verdana"/>
                <a:cs typeface="Verdana"/>
              </a:rPr>
              <a:t> </a:t>
            </a:r>
            <a:r>
              <a:rPr sz="4400" spc="-780" dirty="0">
                <a:latin typeface="Verdana"/>
                <a:cs typeface="Verdana"/>
              </a:rPr>
              <a:t>TITIK</a:t>
            </a:r>
            <a:r>
              <a:rPr sz="4400" spc="-310" dirty="0">
                <a:latin typeface="Verdana"/>
                <a:cs typeface="Verdana"/>
              </a:rPr>
              <a:t> </a:t>
            </a:r>
            <a:r>
              <a:rPr sz="4400" spc="-10" dirty="0">
                <a:latin typeface="Verdana"/>
                <a:cs typeface="Verdana"/>
              </a:rPr>
              <a:t>PERSAMAAN</a:t>
            </a:r>
            <a:endParaRPr sz="4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05"/>
              </a:spcBef>
            </a:pPr>
            <a:endParaRPr sz="4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4400" spc="-254" dirty="0">
                <a:latin typeface="Verdana"/>
                <a:cs typeface="Verdana"/>
              </a:rPr>
              <a:t>RAJIN-</a:t>
            </a:r>
            <a:r>
              <a:rPr sz="4400" spc="-185" dirty="0">
                <a:latin typeface="Verdana"/>
                <a:cs typeface="Verdana"/>
              </a:rPr>
              <a:t>RAJIN</a:t>
            </a:r>
            <a:r>
              <a:rPr sz="4400" spc="-295" dirty="0">
                <a:latin typeface="Verdana"/>
                <a:cs typeface="Verdana"/>
              </a:rPr>
              <a:t> </a:t>
            </a:r>
            <a:r>
              <a:rPr sz="4400" spc="-30" dirty="0">
                <a:latin typeface="Verdana"/>
                <a:cs typeface="Verdana"/>
              </a:rPr>
              <a:t>MENDENGAR</a:t>
            </a:r>
            <a:endParaRPr sz="4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73752" y="1231391"/>
            <a:ext cx="2478786" cy="122910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5529" rIns="0" bIns="0" rtlCol="0">
            <a:spAutoFit/>
          </a:bodyPr>
          <a:lstStyle/>
          <a:p>
            <a:pPr marL="1791970">
              <a:lnSpc>
                <a:spcPct val="100000"/>
              </a:lnSpc>
              <a:spcBef>
                <a:spcPts val="105"/>
              </a:spcBef>
            </a:pPr>
            <a:r>
              <a:rPr spc="155" dirty="0"/>
              <a:t>NAMA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588380" y="2182241"/>
            <a:ext cx="1019810" cy="2999740"/>
            <a:chOff x="5588380" y="2182241"/>
            <a:chExt cx="1019810" cy="299974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1555" y="2185416"/>
              <a:ext cx="1008888" cy="10317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1555" y="2185416"/>
              <a:ext cx="1009015" cy="1031875"/>
            </a:xfrm>
            <a:custGeom>
              <a:avLst/>
              <a:gdLst/>
              <a:ahLst/>
              <a:cxnLst/>
              <a:rect l="l" t="t" r="r" b="b"/>
              <a:pathLst>
                <a:path w="1009015" h="1031875">
                  <a:moveTo>
                    <a:pt x="0" y="527304"/>
                  </a:moveTo>
                  <a:lnTo>
                    <a:pt x="252222" y="527304"/>
                  </a:lnTo>
                  <a:lnTo>
                    <a:pt x="252222" y="0"/>
                  </a:lnTo>
                  <a:lnTo>
                    <a:pt x="756666" y="0"/>
                  </a:lnTo>
                  <a:lnTo>
                    <a:pt x="756666" y="527304"/>
                  </a:lnTo>
                  <a:lnTo>
                    <a:pt x="1008888" y="527304"/>
                  </a:lnTo>
                  <a:lnTo>
                    <a:pt x="504444" y="1031748"/>
                  </a:lnTo>
                  <a:lnTo>
                    <a:pt x="0" y="527304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7651" y="4148327"/>
              <a:ext cx="1007364" cy="10302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597651" y="4148327"/>
              <a:ext cx="1007744" cy="1030605"/>
            </a:xfrm>
            <a:custGeom>
              <a:avLst/>
              <a:gdLst/>
              <a:ahLst/>
              <a:cxnLst/>
              <a:rect l="l" t="t" r="r" b="b"/>
              <a:pathLst>
                <a:path w="1007745" h="1030604">
                  <a:moveTo>
                    <a:pt x="0" y="526542"/>
                  </a:moveTo>
                  <a:lnTo>
                    <a:pt x="251840" y="526542"/>
                  </a:lnTo>
                  <a:lnTo>
                    <a:pt x="251840" y="0"/>
                  </a:lnTo>
                  <a:lnTo>
                    <a:pt x="755523" y="0"/>
                  </a:lnTo>
                  <a:lnTo>
                    <a:pt x="755523" y="526542"/>
                  </a:lnTo>
                  <a:lnTo>
                    <a:pt x="1007364" y="526542"/>
                  </a:lnTo>
                  <a:lnTo>
                    <a:pt x="503682" y="1030224"/>
                  </a:lnTo>
                  <a:lnTo>
                    <a:pt x="0" y="526542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0123" y="5047488"/>
              <a:ext cx="4156710" cy="12291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5351" y="3127248"/>
              <a:ext cx="7357109" cy="122910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5"/>
              </a:spcBef>
            </a:pPr>
            <a:r>
              <a:rPr spc="-395" dirty="0"/>
              <a:t>PERHATI</a:t>
            </a:r>
            <a:r>
              <a:rPr spc="-320" dirty="0"/>
              <a:t> </a:t>
            </a:r>
            <a:r>
              <a:rPr spc="-160" dirty="0"/>
              <a:t>BAHASA</a:t>
            </a:r>
            <a:r>
              <a:rPr spc="-350" dirty="0"/>
              <a:t> </a:t>
            </a:r>
            <a:r>
              <a:rPr spc="-20" dirty="0"/>
              <a:t>BADAN</a:t>
            </a:r>
          </a:p>
          <a:p>
            <a:pPr marL="4445">
              <a:lnSpc>
                <a:spcPct val="100000"/>
              </a:lnSpc>
              <a:spcBef>
                <a:spcPts val="4505"/>
              </a:spcBef>
            </a:pPr>
            <a:endParaRPr spc="-20" dirty="0"/>
          </a:p>
          <a:p>
            <a:pPr marL="11430" algn="ctr">
              <a:lnSpc>
                <a:spcPct val="100000"/>
              </a:lnSpc>
            </a:pPr>
            <a:r>
              <a:rPr spc="-320" dirty="0"/>
              <a:t>USAH</a:t>
            </a:r>
            <a:r>
              <a:rPr spc="-360" dirty="0"/>
              <a:t> </a:t>
            </a:r>
            <a:r>
              <a:rPr spc="-20" dirty="0"/>
              <a:t>JUDGE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39311" y="1231391"/>
            <a:ext cx="4949190" cy="122910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5529" rIns="0" bIns="0" rtlCol="0">
            <a:spAutoFit/>
          </a:bodyPr>
          <a:lstStyle/>
          <a:p>
            <a:pPr marL="556895">
              <a:lnSpc>
                <a:spcPct val="100000"/>
              </a:lnSpc>
              <a:spcBef>
                <a:spcPts val="105"/>
              </a:spcBef>
            </a:pPr>
            <a:r>
              <a:rPr spc="-110" dirty="0"/>
              <a:t>TANYA</a:t>
            </a:r>
            <a:r>
              <a:rPr spc="-350" dirty="0"/>
              <a:t> </a:t>
            </a:r>
            <a:r>
              <a:rPr spc="-60" dirty="0"/>
              <a:t>SOALAN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588380" y="2182241"/>
            <a:ext cx="1019810" cy="2999740"/>
            <a:chOff x="5588380" y="2182241"/>
            <a:chExt cx="1019810" cy="29997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1555" y="2185416"/>
              <a:ext cx="1008888" cy="10317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91555" y="2185416"/>
              <a:ext cx="1009015" cy="1031875"/>
            </a:xfrm>
            <a:custGeom>
              <a:avLst/>
              <a:gdLst/>
              <a:ahLst/>
              <a:cxnLst/>
              <a:rect l="l" t="t" r="r" b="b"/>
              <a:pathLst>
                <a:path w="1009015" h="1031875">
                  <a:moveTo>
                    <a:pt x="0" y="527304"/>
                  </a:moveTo>
                  <a:lnTo>
                    <a:pt x="252222" y="527304"/>
                  </a:lnTo>
                  <a:lnTo>
                    <a:pt x="252222" y="0"/>
                  </a:lnTo>
                  <a:lnTo>
                    <a:pt x="756666" y="0"/>
                  </a:lnTo>
                  <a:lnTo>
                    <a:pt x="756666" y="527304"/>
                  </a:lnTo>
                  <a:lnTo>
                    <a:pt x="1008888" y="527304"/>
                  </a:lnTo>
                  <a:lnTo>
                    <a:pt x="504444" y="1031748"/>
                  </a:lnTo>
                  <a:lnTo>
                    <a:pt x="0" y="527304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7651" y="4148327"/>
              <a:ext cx="1007364" cy="10302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7651" y="4148327"/>
              <a:ext cx="1007744" cy="1030605"/>
            </a:xfrm>
            <a:custGeom>
              <a:avLst/>
              <a:gdLst/>
              <a:ahLst/>
              <a:cxnLst/>
              <a:rect l="l" t="t" r="r" b="b"/>
              <a:pathLst>
                <a:path w="1007745" h="1030604">
                  <a:moveTo>
                    <a:pt x="0" y="526542"/>
                  </a:moveTo>
                  <a:lnTo>
                    <a:pt x="251840" y="526542"/>
                  </a:lnTo>
                  <a:lnTo>
                    <a:pt x="251840" y="0"/>
                  </a:lnTo>
                  <a:lnTo>
                    <a:pt x="755523" y="0"/>
                  </a:lnTo>
                  <a:lnTo>
                    <a:pt x="755523" y="526542"/>
                  </a:lnTo>
                  <a:lnTo>
                    <a:pt x="1007364" y="526542"/>
                  </a:lnTo>
                  <a:lnTo>
                    <a:pt x="503682" y="1030224"/>
                  </a:lnTo>
                  <a:lnTo>
                    <a:pt x="0" y="526542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2125" y="0"/>
            <a:ext cx="10429875" cy="63742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04103" y="1947418"/>
            <a:ext cx="2514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1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3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139" y="4811267"/>
              <a:ext cx="3138677" cy="12291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0851" y="2889504"/>
              <a:ext cx="3166109" cy="122910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64100" y="3041396"/>
            <a:ext cx="2466975" cy="2618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15" dirty="0">
                <a:latin typeface="Verdana"/>
                <a:cs typeface="Verdana"/>
              </a:rPr>
              <a:t>HOTSPOT</a:t>
            </a:r>
            <a:endParaRPr sz="4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05"/>
              </a:spcBef>
            </a:pPr>
            <a:endParaRPr sz="4400">
              <a:latin typeface="Verdana"/>
              <a:cs typeface="Verdana"/>
            </a:endParaRPr>
          </a:p>
          <a:p>
            <a:pPr marL="31115">
              <a:lnSpc>
                <a:spcPct val="100000"/>
              </a:lnSpc>
            </a:pPr>
            <a:r>
              <a:rPr sz="4400" spc="-434" dirty="0">
                <a:latin typeface="Verdana"/>
                <a:cs typeface="Verdana"/>
              </a:rPr>
              <a:t>BASELINE</a:t>
            </a:r>
            <a:endParaRPr sz="4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2628" y="993647"/>
            <a:ext cx="3701033" cy="122910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180465">
              <a:lnSpc>
                <a:spcPct val="100000"/>
              </a:lnSpc>
              <a:spcBef>
                <a:spcPts val="105"/>
              </a:spcBef>
            </a:pPr>
            <a:r>
              <a:rPr spc="-400" dirty="0"/>
              <a:t>QUESTIONS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588380" y="1946020"/>
            <a:ext cx="1015365" cy="2854960"/>
            <a:chOff x="5588380" y="1946020"/>
            <a:chExt cx="1015365" cy="28549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1555" y="1949195"/>
              <a:ext cx="1008888" cy="10302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91555" y="1949195"/>
              <a:ext cx="1009015" cy="1030605"/>
            </a:xfrm>
            <a:custGeom>
              <a:avLst/>
              <a:gdLst/>
              <a:ahLst/>
              <a:cxnLst/>
              <a:rect l="l" t="t" r="r" b="b"/>
              <a:pathLst>
                <a:path w="1009015" h="1030605">
                  <a:moveTo>
                    <a:pt x="1008888" y="504443"/>
                  </a:moveTo>
                  <a:lnTo>
                    <a:pt x="756666" y="504443"/>
                  </a:lnTo>
                  <a:lnTo>
                    <a:pt x="756666" y="1030224"/>
                  </a:lnTo>
                  <a:lnTo>
                    <a:pt x="252222" y="1030224"/>
                  </a:lnTo>
                  <a:lnTo>
                    <a:pt x="252222" y="504443"/>
                  </a:lnTo>
                  <a:lnTo>
                    <a:pt x="0" y="504443"/>
                  </a:lnTo>
                  <a:lnTo>
                    <a:pt x="504444" y="0"/>
                  </a:lnTo>
                  <a:lnTo>
                    <a:pt x="1008888" y="504443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1555" y="3765803"/>
              <a:ext cx="1008888" cy="10317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1555" y="3765803"/>
              <a:ext cx="1009015" cy="1031875"/>
            </a:xfrm>
            <a:custGeom>
              <a:avLst/>
              <a:gdLst/>
              <a:ahLst/>
              <a:cxnLst/>
              <a:rect l="l" t="t" r="r" b="b"/>
              <a:pathLst>
                <a:path w="1009015" h="1031875">
                  <a:moveTo>
                    <a:pt x="1008888" y="504444"/>
                  </a:moveTo>
                  <a:lnTo>
                    <a:pt x="756666" y="504444"/>
                  </a:lnTo>
                  <a:lnTo>
                    <a:pt x="756666" y="1031748"/>
                  </a:lnTo>
                  <a:lnTo>
                    <a:pt x="252222" y="1031748"/>
                  </a:lnTo>
                  <a:lnTo>
                    <a:pt x="252222" y="504444"/>
                  </a:lnTo>
                  <a:lnTo>
                    <a:pt x="0" y="504444"/>
                  </a:lnTo>
                  <a:lnTo>
                    <a:pt x="504444" y="0"/>
                  </a:lnTo>
                  <a:lnTo>
                    <a:pt x="1008888" y="504444"/>
                  </a:lnTo>
                  <a:close/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92088" y="3456813"/>
            <a:ext cx="5032375" cy="222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8745" marR="5080" indent="-1376680">
              <a:lnSpc>
                <a:spcPct val="100000"/>
              </a:lnSpc>
              <a:spcBef>
                <a:spcPts val="100"/>
              </a:spcBef>
            </a:pP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Keadaan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seseorang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situasi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tenang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habit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885"/>
              </a:spcBef>
            </a:pPr>
            <a:endParaRPr sz="2400">
              <a:latin typeface="Verdana"/>
              <a:cs typeface="Verdana"/>
            </a:endParaRPr>
          </a:p>
          <a:p>
            <a:pPr marL="148590" algn="ctr">
              <a:lnSpc>
                <a:spcPct val="100000"/>
              </a:lnSpc>
            </a:pPr>
            <a:r>
              <a:rPr sz="2400" spc="70" dirty="0">
                <a:solidFill>
                  <a:srgbClr val="BE9000"/>
                </a:solidFill>
                <a:latin typeface="Verdana"/>
                <a:cs typeface="Verdana"/>
              </a:rPr>
              <a:t>APA</a:t>
            </a:r>
            <a:r>
              <a:rPr sz="2400" spc="-170" dirty="0">
                <a:solidFill>
                  <a:srgbClr val="BE9000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BE9000"/>
                </a:solidFill>
                <a:latin typeface="Verdana"/>
                <a:cs typeface="Verdana"/>
              </a:rPr>
              <a:t>YANG</a:t>
            </a:r>
            <a:r>
              <a:rPr sz="2400" spc="-190" dirty="0">
                <a:solidFill>
                  <a:srgbClr val="BE9000"/>
                </a:solidFill>
                <a:latin typeface="Verdana"/>
                <a:cs typeface="Verdana"/>
              </a:rPr>
              <a:t> </a:t>
            </a:r>
            <a:r>
              <a:rPr sz="2400" spc="-195" dirty="0">
                <a:solidFill>
                  <a:srgbClr val="BE9000"/>
                </a:solidFill>
                <a:latin typeface="Verdana"/>
                <a:cs typeface="Verdana"/>
              </a:rPr>
              <a:t>PERLU</a:t>
            </a:r>
            <a:r>
              <a:rPr sz="2400" spc="-140" dirty="0">
                <a:solidFill>
                  <a:srgbClr val="BE9000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BE9000"/>
                </a:solidFill>
                <a:latin typeface="Verdana"/>
                <a:cs typeface="Verdana"/>
              </a:rPr>
              <a:t>DILAKUKAN</a:t>
            </a:r>
            <a:endParaRPr sz="2400">
              <a:latin typeface="Verdana"/>
              <a:cs typeface="Verdana"/>
            </a:endParaRPr>
          </a:p>
          <a:p>
            <a:pPr marL="147955" algn="ctr">
              <a:lnSpc>
                <a:spcPct val="100000"/>
              </a:lnSpc>
              <a:spcBef>
                <a:spcPts val="5"/>
              </a:spcBef>
            </a:pP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Usah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Judge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99175" y="3565017"/>
            <a:ext cx="5610225" cy="2411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Keadaan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seseorang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dalam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stress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dan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rasa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tidak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selesa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40" dirty="0">
                <a:solidFill>
                  <a:srgbClr val="FFFFFF"/>
                </a:solidFill>
                <a:latin typeface="Verdana"/>
                <a:cs typeface="Verdana"/>
              </a:rPr>
              <a:t>@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trigger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dengan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sesuatu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endParaRPr sz="2400">
              <a:latin typeface="Verdana"/>
              <a:cs typeface="Verdana"/>
            </a:endParaRPr>
          </a:p>
          <a:p>
            <a:pPr marL="220345" algn="ctr">
              <a:lnSpc>
                <a:spcPct val="100000"/>
              </a:lnSpc>
            </a:pPr>
            <a:r>
              <a:rPr sz="2400" spc="75" dirty="0">
                <a:solidFill>
                  <a:srgbClr val="BE9000"/>
                </a:solidFill>
                <a:latin typeface="Verdana"/>
                <a:cs typeface="Verdana"/>
              </a:rPr>
              <a:t>APA</a:t>
            </a:r>
            <a:r>
              <a:rPr sz="2400" spc="-160" dirty="0">
                <a:solidFill>
                  <a:srgbClr val="BE9000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BE9000"/>
                </a:solidFill>
                <a:latin typeface="Verdana"/>
                <a:cs typeface="Verdana"/>
              </a:rPr>
              <a:t>YANG</a:t>
            </a:r>
            <a:r>
              <a:rPr sz="2400" spc="-180" dirty="0">
                <a:solidFill>
                  <a:srgbClr val="BE9000"/>
                </a:solidFill>
                <a:latin typeface="Verdana"/>
                <a:cs typeface="Verdana"/>
              </a:rPr>
              <a:t> </a:t>
            </a:r>
            <a:r>
              <a:rPr sz="2400" spc="-190" dirty="0">
                <a:solidFill>
                  <a:srgbClr val="BE9000"/>
                </a:solidFill>
                <a:latin typeface="Verdana"/>
                <a:cs typeface="Verdana"/>
              </a:rPr>
              <a:t>PERLU</a:t>
            </a:r>
            <a:r>
              <a:rPr sz="2400" spc="-130" dirty="0">
                <a:solidFill>
                  <a:srgbClr val="BE900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BE9000"/>
                </a:solidFill>
                <a:latin typeface="Verdana"/>
                <a:cs typeface="Verdana"/>
              </a:rPr>
              <a:t>DILAKUKAN</a:t>
            </a:r>
            <a:endParaRPr sz="2400">
              <a:latin typeface="Verdana"/>
              <a:cs typeface="Verdana"/>
            </a:endParaRPr>
          </a:p>
          <a:p>
            <a:pPr marL="213360" algn="ct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Mula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Menilai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Maksud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Bahasa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Badan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2125" y="0"/>
            <a:ext cx="10429875" cy="63742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7370" y="2055367"/>
            <a:ext cx="25755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6055" marR="5080" indent="-17399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FFFFF"/>
                </a:solidFill>
              </a:rPr>
              <a:t>MICRO</a:t>
            </a:r>
            <a:r>
              <a:rPr sz="2800" spc="-210" dirty="0">
                <a:solidFill>
                  <a:srgbClr val="FFFFFF"/>
                </a:solidFill>
              </a:rPr>
              <a:t> </a:t>
            </a:r>
            <a:r>
              <a:rPr sz="2800" spc="-75" dirty="0">
                <a:solidFill>
                  <a:srgbClr val="FFFFFF"/>
                </a:solidFill>
              </a:rPr>
              <a:t>FACIAL </a:t>
            </a:r>
            <a:r>
              <a:rPr sz="2800" spc="-295" dirty="0">
                <a:solidFill>
                  <a:srgbClr val="FFFFFF"/>
                </a:solidFill>
              </a:rPr>
              <a:t>EXPRESSIONS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381" y="5338673"/>
            <a:ext cx="15335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FFD966"/>
                </a:solidFill>
                <a:latin typeface="Calibri"/>
                <a:cs typeface="Calibri"/>
              </a:rPr>
              <a:t>SMILE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657340"/>
            <a:chOff x="1762125" y="0"/>
            <a:chExt cx="10429875" cy="6657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0"/>
              <a:ext cx="10429875" cy="6374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0" y="944880"/>
              <a:ext cx="7615428" cy="57119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2125" y="0"/>
            <a:ext cx="10429875" cy="63742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4198" y="2738119"/>
            <a:ext cx="669861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93315" marR="5080" indent="-2381250">
              <a:lnSpc>
                <a:spcPct val="100000"/>
              </a:lnSpc>
              <a:spcBef>
                <a:spcPts val="95"/>
              </a:spcBef>
            </a:pPr>
            <a:r>
              <a:rPr sz="4000" i="1" spc="-35" dirty="0">
                <a:latin typeface="Calibri"/>
                <a:cs typeface="Calibri"/>
              </a:rPr>
              <a:t>MENGAPA</a:t>
            </a:r>
            <a:r>
              <a:rPr sz="4000" i="1" spc="-165" dirty="0">
                <a:latin typeface="Calibri"/>
                <a:cs typeface="Calibri"/>
              </a:rPr>
              <a:t> </a:t>
            </a:r>
            <a:r>
              <a:rPr sz="4000" i="1" spc="-20" dirty="0">
                <a:latin typeface="Calibri"/>
                <a:cs typeface="Calibri"/>
              </a:rPr>
              <a:t>PERLU</a:t>
            </a:r>
            <a:r>
              <a:rPr sz="4000" i="1" spc="-165" dirty="0">
                <a:latin typeface="Calibri"/>
                <a:cs typeface="Calibri"/>
              </a:rPr>
              <a:t> </a:t>
            </a:r>
            <a:r>
              <a:rPr sz="4000" i="1" dirty="0">
                <a:latin typeface="Calibri"/>
                <a:cs typeface="Calibri"/>
              </a:rPr>
              <a:t>SENYUM</a:t>
            </a:r>
            <a:r>
              <a:rPr sz="4000" i="1" spc="-155" dirty="0">
                <a:latin typeface="Calibri"/>
                <a:cs typeface="Calibri"/>
              </a:rPr>
              <a:t> </a:t>
            </a:r>
            <a:r>
              <a:rPr sz="4000" i="1" spc="-100" dirty="0">
                <a:latin typeface="Calibri"/>
                <a:cs typeface="Calibri"/>
              </a:rPr>
              <a:t>ATAU </a:t>
            </a:r>
            <a:r>
              <a:rPr sz="4000" i="1" spc="-10" dirty="0">
                <a:latin typeface="Calibri"/>
                <a:cs typeface="Calibri"/>
              </a:rPr>
              <a:t>KETAWA?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381" y="5338673"/>
            <a:ext cx="33940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D966"/>
                </a:solidFill>
                <a:latin typeface="Calibri"/>
                <a:cs typeface="Calibri"/>
              </a:rPr>
              <a:t>EYE</a:t>
            </a:r>
            <a:r>
              <a:rPr sz="4800" spc="-80" dirty="0">
                <a:solidFill>
                  <a:srgbClr val="FFD966"/>
                </a:solidFill>
                <a:latin typeface="Calibri"/>
                <a:cs typeface="Calibri"/>
              </a:rPr>
              <a:t> </a:t>
            </a:r>
            <a:r>
              <a:rPr sz="4800" spc="-55" dirty="0">
                <a:solidFill>
                  <a:srgbClr val="FFD966"/>
                </a:solidFill>
                <a:latin typeface="Calibri"/>
                <a:cs typeface="Calibri"/>
              </a:rPr>
              <a:t>CONTACT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68090" y="1979167"/>
            <a:ext cx="43675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25" dirty="0"/>
              <a:t>PROFESSIONAL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2821304" y="2409146"/>
            <a:ext cx="6263005" cy="241744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20"/>
              </a:spcBef>
            </a:pPr>
            <a:r>
              <a:rPr sz="4000" b="1" i="1" spc="-1080" dirty="0">
                <a:solidFill>
                  <a:srgbClr val="FF0000"/>
                </a:solidFill>
                <a:latin typeface="Verdana"/>
                <a:cs typeface="Verdana"/>
              </a:rPr>
              <a:t>=</a:t>
            </a:r>
            <a:r>
              <a:rPr sz="4000" b="1" i="1" spc="-2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4000" b="1" i="1" spc="-484" dirty="0">
                <a:solidFill>
                  <a:srgbClr val="FF0000"/>
                </a:solidFill>
                <a:latin typeface="Verdana"/>
                <a:cs typeface="Verdana"/>
              </a:rPr>
              <a:t>MAKSIMUM</a:t>
            </a:r>
            <a:r>
              <a:rPr sz="4000" b="1" i="1" spc="-2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4000" b="1" i="1" spc="-555" dirty="0">
                <a:solidFill>
                  <a:srgbClr val="FF0000"/>
                </a:solidFill>
                <a:latin typeface="Verdana"/>
                <a:cs typeface="Verdana"/>
              </a:rPr>
              <a:t>2x</a:t>
            </a:r>
            <a:endParaRPr sz="4000">
              <a:latin typeface="Verdana"/>
              <a:cs typeface="Verdana"/>
            </a:endParaRPr>
          </a:p>
          <a:p>
            <a:pPr algn="ctr">
              <a:lnSpc>
                <a:spcPts val="5750"/>
              </a:lnSpc>
              <a:spcBef>
                <a:spcPts val="2435"/>
              </a:spcBef>
            </a:pPr>
            <a:r>
              <a:rPr sz="4800" spc="105" dirty="0">
                <a:latin typeface="Verdana"/>
                <a:cs typeface="Verdana"/>
              </a:rPr>
              <a:t>DORONGAN</a:t>
            </a:r>
            <a:r>
              <a:rPr sz="4800" spc="-360" dirty="0">
                <a:latin typeface="Verdana"/>
                <a:cs typeface="Verdana"/>
              </a:rPr>
              <a:t> </a:t>
            </a:r>
            <a:r>
              <a:rPr sz="4800" spc="-125" dirty="0">
                <a:latin typeface="Verdana"/>
                <a:cs typeface="Verdana"/>
              </a:rPr>
              <a:t>MINIMA</a:t>
            </a:r>
            <a:endParaRPr sz="4800">
              <a:latin typeface="Verdana"/>
              <a:cs typeface="Verdana"/>
            </a:endParaRPr>
          </a:p>
          <a:p>
            <a:pPr algn="ctr">
              <a:lnSpc>
                <a:spcPts val="3829"/>
              </a:lnSpc>
            </a:pPr>
            <a:r>
              <a:rPr sz="3200" b="1" i="1" spc="-380" dirty="0">
                <a:solidFill>
                  <a:srgbClr val="FF0000"/>
                </a:solidFill>
                <a:latin typeface="Verdana"/>
                <a:cs typeface="Verdana"/>
              </a:rPr>
              <a:t>LAGI</a:t>
            </a:r>
            <a:r>
              <a:rPr sz="3200" b="1" i="1" spc="-1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i="1" spc="-350" dirty="0">
                <a:solidFill>
                  <a:srgbClr val="FF0000"/>
                </a:solidFill>
                <a:latin typeface="Verdana"/>
                <a:cs typeface="Verdana"/>
              </a:rPr>
              <a:t>BANYAK</a:t>
            </a:r>
            <a:r>
              <a:rPr sz="3200" b="1" i="1" spc="-2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i="1" spc="-380" dirty="0">
                <a:solidFill>
                  <a:srgbClr val="FF0000"/>
                </a:solidFill>
                <a:latin typeface="Verdana"/>
                <a:cs typeface="Verdana"/>
              </a:rPr>
              <a:t>LAGI</a:t>
            </a:r>
            <a:r>
              <a:rPr sz="3200" b="1" i="1" spc="-2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i="1" spc="-390" dirty="0">
                <a:solidFill>
                  <a:srgbClr val="FF0000"/>
                </a:solidFill>
                <a:latin typeface="Verdana"/>
                <a:cs typeface="Verdana"/>
              </a:rPr>
              <a:t>BAGUS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381" y="5338673"/>
            <a:ext cx="51943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D966"/>
                </a:solidFill>
                <a:latin typeface="Calibri"/>
                <a:cs typeface="Calibri"/>
              </a:rPr>
              <a:t>NAK</a:t>
            </a:r>
            <a:r>
              <a:rPr sz="4800" spc="-155" dirty="0">
                <a:solidFill>
                  <a:srgbClr val="FFD966"/>
                </a:solidFill>
                <a:latin typeface="Calibri"/>
                <a:cs typeface="Calibri"/>
              </a:rPr>
              <a:t> </a:t>
            </a:r>
            <a:r>
              <a:rPr sz="4800" spc="-25" dirty="0">
                <a:solidFill>
                  <a:srgbClr val="FFD966"/>
                </a:solidFill>
                <a:latin typeface="Calibri"/>
                <a:cs typeface="Calibri"/>
              </a:rPr>
              <a:t>NAMPAK</a:t>
            </a:r>
            <a:r>
              <a:rPr sz="4800" spc="-155" dirty="0">
                <a:solidFill>
                  <a:srgbClr val="FFD966"/>
                </a:solidFill>
                <a:latin typeface="Calibri"/>
                <a:cs typeface="Calibri"/>
              </a:rPr>
              <a:t> </a:t>
            </a:r>
            <a:r>
              <a:rPr sz="4800" spc="-10" dirty="0">
                <a:solidFill>
                  <a:srgbClr val="FFD966"/>
                </a:solidFill>
                <a:latin typeface="Calibri"/>
                <a:cs typeface="Calibri"/>
              </a:rPr>
              <a:t>BIJAK?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0"/>
              <a:ext cx="10429875" cy="6374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2383" y="870203"/>
              <a:ext cx="6190488" cy="53675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381" y="5338673"/>
            <a:ext cx="53422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 dirty="0">
                <a:solidFill>
                  <a:srgbClr val="FFD966"/>
                </a:solidFill>
                <a:latin typeface="Calibri"/>
                <a:cs typeface="Calibri"/>
              </a:rPr>
              <a:t>BELLY</a:t>
            </a:r>
            <a:r>
              <a:rPr sz="4800" spc="-170" dirty="0">
                <a:solidFill>
                  <a:srgbClr val="FFD966"/>
                </a:solidFill>
                <a:latin typeface="Calibri"/>
                <a:cs typeface="Calibri"/>
              </a:rPr>
              <a:t> </a:t>
            </a:r>
            <a:r>
              <a:rPr sz="4800" dirty="0">
                <a:solidFill>
                  <a:srgbClr val="FFD966"/>
                </a:solidFill>
                <a:latin typeface="Calibri"/>
                <a:cs typeface="Calibri"/>
              </a:rPr>
              <a:t>BUTTON</a:t>
            </a:r>
            <a:r>
              <a:rPr sz="4800" spc="-180" dirty="0">
                <a:solidFill>
                  <a:srgbClr val="FFD966"/>
                </a:solidFill>
                <a:latin typeface="Calibri"/>
                <a:cs typeface="Calibri"/>
              </a:rPr>
              <a:t> </a:t>
            </a:r>
            <a:r>
              <a:rPr sz="4800" spc="-10" dirty="0">
                <a:solidFill>
                  <a:srgbClr val="FFD966"/>
                </a:solidFill>
                <a:latin typeface="Calibri"/>
                <a:cs typeface="Calibri"/>
              </a:rPr>
              <a:t>RULES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0"/>
              <a:ext cx="10429875" cy="6374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6312" y="1053083"/>
              <a:ext cx="7237476" cy="4823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374765"/>
            <a:chOff x="1762125" y="0"/>
            <a:chExt cx="10429875" cy="637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0"/>
              <a:ext cx="10429875" cy="6374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6832" y="1053083"/>
              <a:ext cx="6600444" cy="49514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381" y="5338673"/>
            <a:ext cx="23761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FFD966"/>
                </a:solidFill>
                <a:latin typeface="Calibri"/>
                <a:cs typeface="Calibri"/>
              </a:rPr>
              <a:t>JAMINAN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2125" y="0"/>
            <a:ext cx="10429875" cy="6452870"/>
            <a:chOff x="1762125" y="0"/>
            <a:chExt cx="10429875" cy="6452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0"/>
              <a:ext cx="10429875" cy="6374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3495" y="1124711"/>
              <a:ext cx="8001000" cy="53279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6516" y="1318260"/>
            <a:ext cx="5263134" cy="52661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93538" y="2550033"/>
            <a:ext cx="1329690" cy="144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Calibri"/>
                <a:cs typeface="Calibri"/>
              </a:rPr>
              <a:t>7%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30"/>
              </a:spcBef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25" dirty="0">
                <a:latin typeface="Calibri"/>
                <a:cs typeface="Calibri"/>
              </a:rPr>
              <a:t>93%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20" y="813816"/>
            <a:ext cx="4572762" cy="13662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7730">
              <a:lnSpc>
                <a:spcPct val="100000"/>
              </a:lnSpc>
              <a:spcBef>
                <a:spcPts val="100"/>
              </a:spcBef>
            </a:pPr>
            <a:r>
              <a:rPr sz="4800" b="1" spc="-345" dirty="0">
                <a:latin typeface="Tahoma"/>
                <a:cs typeface="Tahoma"/>
              </a:rPr>
              <a:t>KOMUNIKASI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8971" y="6135623"/>
            <a:ext cx="125095" cy="127000"/>
          </a:xfrm>
          <a:custGeom>
            <a:avLst/>
            <a:gdLst/>
            <a:ahLst/>
            <a:cxnLst/>
            <a:rect l="l" t="t" r="r" b="b"/>
            <a:pathLst>
              <a:path w="125095" h="127000">
                <a:moveTo>
                  <a:pt x="124967" y="0"/>
                </a:moveTo>
                <a:lnTo>
                  <a:pt x="0" y="0"/>
                </a:lnTo>
                <a:lnTo>
                  <a:pt x="0" y="126491"/>
                </a:lnTo>
                <a:lnTo>
                  <a:pt x="124967" y="126491"/>
                </a:lnTo>
                <a:lnTo>
                  <a:pt x="1249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7071" y="5969508"/>
            <a:ext cx="1027938" cy="52043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00676" y="6024778"/>
            <a:ext cx="743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VERBAL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11596" y="6135623"/>
            <a:ext cx="125095" cy="127000"/>
          </a:xfrm>
          <a:custGeom>
            <a:avLst/>
            <a:gdLst/>
            <a:ahLst/>
            <a:cxnLst/>
            <a:rect l="l" t="t" r="r" b="b"/>
            <a:pathLst>
              <a:path w="125095" h="127000">
                <a:moveTo>
                  <a:pt x="124967" y="0"/>
                </a:moveTo>
                <a:lnTo>
                  <a:pt x="0" y="0"/>
                </a:lnTo>
                <a:lnTo>
                  <a:pt x="0" y="126491"/>
                </a:lnTo>
                <a:lnTo>
                  <a:pt x="124967" y="126491"/>
                </a:lnTo>
                <a:lnTo>
                  <a:pt x="12496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8171" y="5969508"/>
            <a:ext cx="1544574" cy="52043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82665" y="6024778"/>
            <a:ext cx="1259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NON-VERBAL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7936" y="2007107"/>
            <a:ext cx="5593842" cy="46962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97600" y="2899359"/>
            <a:ext cx="4013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Calibri"/>
                <a:cs typeface="Calibri"/>
              </a:rPr>
              <a:t>7%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00144" y="1106424"/>
            <a:ext cx="4262120" cy="1255395"/>
            <a:chOff x="4200144" y="1106424"/>
            <a:chExt cx="4262120" cy="12553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0144" y="1106424"/>
              <a:ext cx="2036826" cy="12550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5544" y="1106424"/>
              <a:ext cx="976122" cy="12550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0240" y="1106424"/>
              <a:ext cx="2731769" cy="125501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9864" rIns="0" bIns="0" rtlCol="0">
            <a:spAutoFit/>
          </a:bodyPr>
          <a:lstStyle/>
          <a:p>
            <a:pPr marL="1125220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latin typeface="Tahoma"/>
                <a:cs typeface="Tahoma"/>
              </a:rPr>
              <a:t>NON-</a:t>
            </a:r>
            <a:r>
              <a:rPr b="1" spc="-330" dirty="0">
                <a:latin typeface="Tahoma"/>
                <a:cs typeface="Tahoma"/>
              </a:rPr>
              <a:t>VERBAL</a:t>
            </a: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44696" y="4140720"/>
            <a:ext cx="1794510" cy="51128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176776" y="3495844"/>
            <a:ext cx="1513205" cy="994410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668655">
              <a:lnSpc>
                <a:spcPct val="100000"/>
              </a:lnSpc>
              <a:spcBef>
                <a:spcPts val="1575"/>
              </a:spcBef>
            </a:pPr>
            <a:r>
              <a:rPr sz="2400" b="1" spc="-25" dirty="0">
                <a:latin typeface="Calibri"/>
                <a:cs typeface="Calibri"/>
              </a:rPr>
              <a:t>55%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800" dirty="0">
                <a:latin typeface="Calibri"/>
                <a:cs typeface="Calibri"/>
              </a:rPr>
              <a:t>BAHASA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BADAN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74180" y="4139196"/>
            <a:ext cx="930401" cy="51128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906514" y="3542416"/>
            <a:ext cx="728345" cy="94678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150"/>
              </a:spcBef>
            </a:pPr>
            <a:r>
              <a:rPr sz="2800" b="1" spc="-25" dirty="0">
                <a:latin typeface="Calibri"/>
                <a:cs typeface="Calibri"/>
              </a:rPr>
              <a:t>38%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spc="-10" dirty="0">
                <a:latin typeface="Calibri"/>
                <a:cs typeface="Calibri"/>
              </a:rPr>
              <a:t>VOKAL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2125" y="0"/>
            <a:ext cx="10429875" cy="63742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7757" y="2080971"/>
            <a:ext cx="35179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65" dirty="0">
                <a:solidFill>
                  <a:srgbClr val="FFFFFF"/>
                </a:solidFill>
              </a:rPr>
              <a:t>KELEBIHAN</a:t>
            </a:r>
            <a:endParaRPr sz="5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48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dirty="0">
                <a:solidFill>
                  <a:srgbClr val="C00000"/>
                </a:solidFill>
                <a:latin typeface="Calibri"/>
                <a:cs typeface="Calibri"/>
              </a:rPr>
              <a:t>KELEBIHAN</a:t>
            </a:r>
            <a:r>
              <a:rPr sz="3600" b="1" i="1" spc="-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0" b="1" i="1" dirty="0">
                <a:solidFill>
                  <a:srgbClr val="C00000"/>
                </a:solidFill>
                <a:latin typeface="Calibri"/>
                <a:cs typeface="Calibri"/>
              </a:rPr>
              <a:t>BAHASA</a:t>
            </a:r>
            <a:r>
              <a:rPr sz="3600" b="1" i="1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0" b="1" i="1" spc="-10" dirty="0">
                <a:solidFill>
                  <a:srgbClr val="C00000"/>
                </a:solidFill>
                <a:latin typeface="Calibri"/>
                <a:cs typeface="Calibri"/>
              </a:rPr>
              <a:t>BADAN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4454" y="2730449"/>
            <a:ext cx="773938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indent="-74358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756285" algn="l"/>
              </a:tabLst>
            </a:pPr>
            <a:r>
              <a:rPr sz="3600" i="1" dirty="0">
                <a:latin typeface="Calibri"/>
                <a:cs typeface="Calibri"/>
              </a:rPr>
              <a:t>Pengurusan</a:t>
            </a:r>
            <a:r>
              <a:rPr sz="3600" i="1" spc="-15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Persepsi</a:t>
            </a:r>
            <a:r>
              <a:rPr sz="3600" i="1" spc="-13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(First</a:t>
            </a:r>
            <a:r>
              <a:rPr sz="3600" i="1" spc="-185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Impression</a:t>
            </a:r>
            <a:endParaRPr sz="3600">
              <a:latin typeface="Calibri"/>
              <a:cs typeface="Calibri"/>
            </a:endParaRPr>
          </a:p>
          <a:p>
            <a:pPr marL="756285" indent="-74358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756285" algn="l"/>
              </a:tabLst>
            </a:pPr>
            <a:r>
              <a:rPr sz="3600" i="1" dirty="0">
                <a:latin typeface="Calibri"/>
                <a:cs typeface="Calibri"/>
              </a:rPr>
              <a:t>Mengelak</a:t>
            </a:r>
            <a:r>
              <a:rPr sz="3600" i="1" spc="-7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Diri</a:t>
            </a:r>
            <a:r>
              <a:rPr sz="3600" i="1" spc="-6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daripada</a:t>
            </a:r>
            <a:r>
              <a:rPr sz="3600" i="1" spc="-70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Dimanipulasi</a:t>
            </a:r>
            <a:endParaRPr sz="3600">
              <a:latin typeface="Calibri"/>
              <a:cs typeface="Calibri"/>
            </a:endParaRPr>
          </a:p>
          <a:p>
            <a:pPr marL="756285" marR="374650" indent="-744220">
              <a:lnSpc>
                <a:spcPct val="100000"/>
              </a:lnSpc>
              <a:buAutoNum type="arabicPeriod"/>
              <a:tabLst>
                <a:tab pos="756285" algn="l"/>
              </a:tabLst>
            </a:pPr>
            <a:r>
              <a:rPr sz="3600" i="1" dirty="0">
                <a:latin typeface="Calibri"/>
                <a:cs typeface="Calibri"/>
              </a:rPr>
              <a:t>Kecanggihan</a:t>
            </a:r>
            <a:r>
              <a:rPr sz="3600" i="1" spc="-114" dirty="0">
                <a:latin typeface="Calibri"/>
                <a:cs typeface="Calibri"/>
              </a:rPr>
              <a:t> </a:t>
            </a:r>
            <a:r>
              <a:rPr sz="3600" i="1" spc="-20" dirty="0">
                <a:latin typeface="Calibri"/>
                <a:cs typeface="Calibri"/>
              </a:rPr>
              <a:t>Teknologi</a:t>
            </a:r>
            <a:r>
              <a:rPr sz="3600" i="1" spc="-12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Tidak</a:t>
            </a:r>
            <a:r>
              <a:rPr sz="3600" i="1" spc="-140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Dapat </a:t>
            </a:r>
            <a:r>
              <a:rPr sz="3600" i="1" dirty="0">
                <a:latin typeface="Calibri"/>
                <a:cs typeface="Calibri"/>
              </a:rPr>
              <a:t>Memberi</a:t>
            </a:r>
            <a:r>
              <a:rPr sz="3600" i="1" spc="-110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Jawapan</a:t>
            </a:r>
            <a:r>
              <a:rPr sz="3600" i="1" spc="-100" dirty="0">
                <a:latin typeface="Calibri"/>
                <a:cs typeface="Calibri"/>
              </a:rPr>
              <a:t> </a:t>
            </a:r>
            <a:r>
              <a:rPr sz="3600" i="1" spc="-25" dirty="0">
                <a:latin typeface="Calibri"/>
                <a:cs typeface="Calibri"/>
              </a:rPr>
              <a:t>Yang</a:t>
            </a:r>
            <a:r>
              <a:rPr sz="3600" i="1" spc="-120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Tepat</a:t>
            </a:r>
            <a:endParaRPr sz="3600">
              <a:latin typeface="Calibri"/>
              <a:cs typeface="Calibri"/>
            </a:endParaRPr>
          </a:p>
          <a:p>
            <a:pPr marL="756285" indent="-743585">
              <a:lnSpc>
                <a:spcPct val="100000"/>
              </a:lnSpc>
              <a:buAutoNum type="arabicPeriod"/>
              <a:tabLst>
                <a:tab pos="756285" algn="l"/>
              </a:tabLst>
            </a:pPr>
            <a:r>
              <a:rPr sz="3600" i="1" dirty="0">
                <a:latin typeface="Calibri"/>
                <a:cs typeface="Calibri"/>
              </a:rPr>
              <a:t>Menjadikan</a:t>
            </a:r>
            <a:r>
              <a:rPr sz="3600" i="1" spc="-8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Diri</a:t>
            </a:r>
            <a:r>
              <a:rPr sz="3600" i="1" spc="-8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Lebih</a:t>
            </a:r>
            <a:r>
              <a:rPr sz="3600" i="1" spc="-85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Tabayyun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28178" y="4497451"/>
            <a:ext cx="5435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5" dirty="0">
                <a:solidFill>
                  <a:srgbClr val="FF0000"/>
                </a:solidFill>
                <a:latin typeface="Verdana"/>
                <a:cs typeface="Verdana"/>
              </a:rPr>
              <a:t>#1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09335" y="4986654"/>
            <a:ext cx="53828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8740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solidFill>
                  <a:srgbClr val="FFFFFF"/>
                </a:solidFill>
              </a:rPr>
              <a:t>BAHASA</a:t>
            </a:r>
            <a:r>
              <a:rPr sz="2800" spc="-150" dirty="0">
                <a:solidFill>
                  <a:srgbClr val="FFFFFF"/>
                </a:solidFill>
              </a:rPr>
              <a:t> </a:t>
            </a:r>
            <a:r>
              <a:rPr sz="2800" spc="-45" dirty="0">
                <a:solidFill>
                  <a:srgbClr val="FFFFFF"/>
                </a:solidFill>
              </a:rPr>
              <a:t>BADAN</a:t>
            </a:r>
            <a:r>
              <a:rPr sz="2800" spc="-165" dirty="0">
                <a:solidFill>
                  <a:srgbClr val="FFFFFF"/>
                </a:solidFill>
              </a:rPr>
              <a:t> </a:t>
            </a:r>
            <a:r>
              <a:rPr sz="2800" spc="-180" dirty="0">
                <a:solidFill>
                  <a:srgbClr val="FFFFFF"/>
                </a:solidFill>
              </a:rPr>
              <a:t>BOLEH</a:t>
            </a:r>
            <a:r>
              <a:rPr sz="2800" spc="-190" dirty="0">
                <a:solidFill>
                  <a:srgbClr val="FFFFFF"/>
                </a:solidFill>
              </a:rPr>
              <a:t> </a:t>
            </a:r>
            <a:r>
              <a:rPr sz="2800" spc="-30" dirty="0">
                <a:solidFill>
                  <a:srgbClr val="FFFFFF"/>
                </a:solidFill>
              </a:rPr>
              <a:t>BANTU </a:t>
            </a:r>
            <a:r>
              <a:rPr sz="2800" dirty="0">
                <a:solidFill>
                  <a:srgbClr val="FFFFFF"/>
                </a:solidFill>
              </a:rPr>
              <a:t>MEMBACA</a:t>
            </a:r>
            <a:r>
              <a:rPr sz="2800" spc="10" dirty="0">
                <a:solidFill>
                  <a:srgbClr val="FFFFFF"/>
                </a:solidFill>
              </a:rPr>
              <a:t> </a:t>
            </a:r>
            <a:r>
              <a:rPr sz="2800" spc="-75" dirty="0">
                <a:solidFill>
                  <a:srgbClr val="FFFFFF"/>
                </a:solidFill>
              </a:rPr>
              <a:t>MINDA</a:t>
            </a:r>
            <a:r>
              <a:rPr sz="2800" spc="10" dirty="0">
                <a:solidFill>
                  <a:srgbClr val="FFFFFF"/>
                </a:solidFill>
              </a:rPr>
              <a:t> </a:t>
            </a:r>
            <a:r>
              <a:rPr sz="2800" spc="-130" dirty="0">
                <a:solidFill>
                  <a:srgbClr val="FFFFFF"/>
                </a:solidFill>
              </a:rPr>
              <a:t>SESEORANG</a:t>
            </a:r>
            <a:endParaRPr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207</Words>
  <Application>Microsoft Office PowerPoint</Application>
  <PresentationFormat>Custom</PresentationFormat>
  <Paragraphs>70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KOMUNIKASI</vt:lpstr>
      <vt:lpstr>NON-VERBAL</vt:lpstr>
      <vt:lpstr>KELEBIHAN</vt:lpstr>
      <vt:lpstr>KELEBIHAN BAHASA BADAN</vt:lpstr>
      <vt:lpstr>PowerPoint Presentation</vt:lpstr>
      <vt:lpstr>BAHASA BADAN BOLEH BANTU MEMBACA MINDA SESEORANG</vt:lpstr>
      <vt:lpstr>BAHASA BADAN TERTENTU BOLEH MEMBUATKAN ORANG LAIN HORMAT PADA KITA</vt:lpstr>
      <vt:lpstr>BAHASA BADAN BERSIFAT UNIVERSAL</vt:lpstr>
      <vt:lpstr>SESEORANG YANG MENIPU TIDAK AKAN MEMBERI EYE-CONTACT</vt:lpstr>
      <vt:lpstr>SENYUM KEPADA SEMUA ORANG AKAN MEMBUATKAN ORANG LAIN MENGHORMATI KITA</vt:lpstr>
      <vt:lpstr>PowerPoint Presentation</vt:lpstr>
      <vt:lpstr>PowerPoint Presentation</vt:lpstr>
      <vt:lpstr>RAPPORT</vt:lpstr>
      <vt:lpstr>APA YANG PERLU ADA DALAM Bina rapport</vt:lpstr>
      <vt:lpstr>NAMA</vt:lpstr>
      <vt:lpstr>TANYA SOALAN</vt:lpstr>
      <vt:lpstr>PowerPoint Presentation</vt:lpstr>
      <vt:lpstr>QUESTIONS</vt:lpstr>
      <vt:lpstr>PowerPoint Presentation</vt:lpstr>
      <vt:lpstr>PowerPoint Presentation</vt:lpstr>
      <vt:lpstr>MICRO FACIAL EXPRESSIONS</vt:lpstr>
      <vt:lpstr>PowerPoint Presentation</vt:lpstr>
      <vt:lpstr>PowerPoint Presentation</vt:lpstr>
      <vt:lpstr>SMILE</vt:lpstr>
      <vt:lpstr>PowerPoint Presentation</vt:lpstr>
      <vt:lpstr>MENGAPA PERLU SENYUM ATAU KETAWA?</vt:lpstr>
      <vt:lpstr>EYE CONTACT</vt:lpstr>
      <vt:lpstr>PROFESSIONAL</vt:lpstr>
      <vt:lpstr>NAK NAMPAK BIJAK?</vt:lpstr>
      <vt:lpstr>PowerPoint Presentation</vt:lpstr>
      <vt:lpstr>BELLY BUTTON RULES</vt:lpstr>
      <vt:lpstr>PowerPoint Presentation</vt:lpstr>
      <vt:lpstr>PowerPoint Presentation</vt:lpstr>
      <vt:lpstr>JAMINAN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Nurshahida Bt. Mohd Yusop</cp:lastModifiedBy>
  <cp:revision>2</cp:revision>
  <dcterms:created xsi:type="dcterms:W3CDTF">2025-04-21T07:33:21Z</dcterms:created>
  <dcterms:modified xsi:type="dcterms:W3CDTF">2025-04-21T07:53:28Z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2025-04-21T00:00:00Z</vt:filetime>
  </property>
  <property fmtid="{D5CDD505-2E9C-101B-9397-08002B2CF9AE}" pid="5" name="Producer">
    <vt:lpwstr>Microsoft® PowerPoint® for Microsoft 365</vt:lpwstr>
  </property>
</Properties>
</file>